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9" r:id="rId3"/>
    <p:sldId id="260" r:id="rId4"/>
    <p:sldId id="261" r:id="rId5"/>
    <p:sldId id="256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0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134F0-BE15-4A8C-B0E3-99E935158E08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B0AF6-388F-44FD-98EF-06CEC9A70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7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0AF6-388F-44FD-98EF-06CEC9A702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7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F5DF-F86F-36C5-277F-8250C32A2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AD886D-20DF-7E0A-D575-B59B69F0F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BDC298-F13D-CB1F-F635-6E8AC2893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593537-D7FD-DAD2-DB16-ED41CB938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0AF6-388F-44FD-98EF-06CEC9A702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86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E6F25-4E98-92B5-2D65-5872F937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006EB1-4D69-1440-A557-3ACB8C978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B989A2-78F3-8BE4-E4D5-2AAA9FEA8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6EF98E-0EDF-F6EC-54C8-AE276EE02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0AF6-388F-44FD-98EF-06CEC9A702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4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B1A30-27CD-4381-452B-1CC4E238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DCDB27-F7A2-32C9-57C6-E3D864244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E28463-43EA-22B6-70BA-053BE6184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A56844-16FA-5136-2F35-CFDD57656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0AF6-388F-44FD-98EF-06CEC9A702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82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3150-43AD-1ED6-C142-8A23D8289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87FBD4-3D7B-0D06-63D1-6A1C21BBA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2C3A5F-BF5E-3CD5-6D2E-E062A0D5B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99AFA9-D452-B81D-C936-5DE23737D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0AF6-388F-44FD-98EF-06CEC9A702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1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285F0-FB9F-0E1A-410D-94E4B169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4BA29D-4E2C-E429-4473-CC58BDA66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321FFB-E782-6AB7-BC76-E89D42AB6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F859C-16D9-A065-83BE-A014D9E88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0AF6-388F-44FD-98EF-06CEC9A702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088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DA311-457D-3389-606A-361EA4BAF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40DFE4-3E02-193B-A806-158660201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4B2F48-5CAE-CFEC-4283-B514F41FB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36BE0-2CBA-2A33-3A7A-BF4F85266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0AF6-388F-44FD-98EF-06CEC9A702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729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D9D6C-C882-57EB-A3F5-70BF5D257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4F59C5-F4CB-F6C1-B494-4DDF5D496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187B00-4FDD-8994-34FD-1FA8D34B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FC7BC-6F2B-81AC-B5C5-AFDE39FD3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0AF6-388F-44FD-98EF-06CEC9A702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334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38182-F027-474A-2A96-4A9E2AF9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92DEBF-081E-D0EF-7334-ED041CD10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C83DD3-EA7D-37AE-14A9-9A782DA4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5C7E68-6FEC-C111-6547-29EEADA6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53F2EE-28E1-A89B-E588-3DC64E11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77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52DCA-7164-DE3D-4480-714575F0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39AD04-A912-18E9-A5D5-46797BEC0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A8EB56-D2B8-BA00-ABB2-F0058067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70083-DF5A-5BD0-6386-33FC9679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88917C-607D-4EB2-4D51-7075F1E5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88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3C3301-78FF-F1CF-3446-96ED32EFEF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253E7B-2CFB-DD52-E68F-6FE6A8426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89593-2755-28EA-5341-DF8E72A2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718E3-0BA5-25B3-FE76-EE248988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865903-334E-6473-994B-7B2B4151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7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FB1CE-77C6-880C-7FBB-A4DA97C1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61377-6444-7089-12CC-A30F74DB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AC7455-1998-A14E-4DBE-974741FE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A9F8F-EE3F-AD01-CB1C-78490105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699F52-53C0-D659-0305-44273E49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3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13DA3-632C-EEE6-D4DB-14250441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1645F1-5C54-A456-68AC-015D2CF2D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E38BD7-2924-9A07-FEC4-A9B654BA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402BB-4A21-6ADD-232E-763B7681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652923-BA91-866D-BB61-71415855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4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EAF8B-3503-CC1C-9047-D37492DE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FD5AF-9A8C-E4BE-F08E-8ED76D694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FAB641-4870-461A-DCE7-CBBA31B63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C9399E-E28D-6A32-D3A0-FE36817A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F88E93-61E9-82DA-E8ED-0AC1DCDC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C3718D-19A2-E852-D06B-826166C2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3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031AF-B82F-EBCF-FFAA-41836ABB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295336-7888-D99B-82D5-CDD73B3A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97164-2481-2749-6F7D-C9FDAF41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B6B77D-398D-CCA7-D7C0-78F75A1D6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8A148E-6673-B0E1-43E3-7A695BCE7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EC2B92-9B94-E471-A9EE-40E5CCD4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12B70B-9BBC-CB78-B732-D8D336A3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5AB4A6-A70A-9C50-A88D-A03B54E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22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F69A4-2C64-C4A5-917F-3200A03C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4A1563-6528-6DFB-E76E-27AD3E00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CCB167-9447-6E78-A2B6-54A1C1C4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C49E7E-0A0B-0790-1BC1-0C185D86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15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857C6D-860E-DC47-EB2E-3668D35A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7DF1CA-5E5A-FA8C-7C9A-77639187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9C8E31-E730-8EDB-6A49-A7467C89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94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7791C-537F-8766-1780-D4A0D789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5564A-4EFE-013B-8EDC-D81CE716C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87C6A9-992C-5D0A-0D7E-DB9052D90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7469A-0357-5A42-FAD2-0443211E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12ACD7-815B-F7B0-02B7-6D8DCA68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E713AD-7A55-9FBA-F8EE-9F1FC1EE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A5058-91D4-9E81-7D5F-DEABB2B0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0DB4CC-64E5-0739-13CD-A2B1EF897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7FF980-1420-F85A-71F0-3D3EB28DA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D9188-F021-9571-257C-08FC555C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B2C68-CDB0-55F6-783F-4AF57296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888036-2343-711D-8C67-9A955E659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5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008511-C7FE-04CC-8A98-88E4A9D9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CBB35B-35A1-F5BB-622E-29B5B37F9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0380C8-BCA1-6E34-39C5-FD37601C6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20BD6-FD52-4CB5-8D97-32B7F873990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79D90D-8E32-046E-CD83-0F33611C4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FBD70-5779-65C2-E223-1FF99F547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76E4D-8EDD-466D-B51F-0ABAC1CD7C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6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2369A8-B195-6A1B-5D0E-2E6230953857}"/>
              </a:ext>
            </a:extLst>
          </p:cNvPr>
          <p:cNvSpPr txBox="1"/>
          <p:nvPr/>
        </p:nvSpPr>
        <p:spPr>
          <a:xfrm>
            <a:off x="186775" y="144378"/>
            <a:ext cx="105259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OpenSans-Regular"/>
              </a:rPr>
              <a:t>CV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训练效果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性能热力图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OpenSans-Regular"/>
              </a:rPr>
              <a:t>SGF</a:t>
            </a:r>
            <a:r>
              <a:rPr lang="zh-CN" altLang="en-US" dirty="0">
                <a:solidFill>
                  <a:srgbClr val="333333"/>
                </a:solidFill>
                <a:latin typeface="OpenSans-Regular"/>
              </a:rPr>
              <a:t>任务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（参数均为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OpenSans-Regular"/>
              </a:rPr>
              <a:t>100</a:t>
            </a:r>
          </a:p>
          <a:p>
            <a:r>
              <a:rPr lang="zh-CN" altLang="en-US" dirty="0">
                <a:solidFill>
                  <a:srgbClr val="333333"/>
                </a:solidFill>
                <a:latin typeface="OpenSans-Regular"/>
              </a:rPr>
              <a:t>轮次后取均值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）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AE1417-B9B1-561E-5B82-29559E6C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07" y="23951"/>
            <a:ext cx="10060693" cy="23081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827CD56-494E-7544-A08B-56DCB4FC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307" y="2317862"/>
            <a:ext cx="10060693" cy="23081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0D6ACF-C93C-6240-69A4-4C44B503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07" y="4564090"/>
            <a:ext cx="9998815" cy="2293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4BC685-8C85-83AB-C748-85B2BDCE0B09}"/>
              </a:ext>
            </a:extLst>
          </p:cNvPr>
          <p:cNvSpPr txBox="1"/>
          <p:nvPr/>
        </p:nvSpPr>
        <p:spPr>
          <a:xfrm>
            <a:off x="186775" y="2413191"/>
            <a:ext cx="168327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结论：</a:t>
            </a:r>
            <a:endParaRPr lang="en-US" altLang="zh-CN" sz="1100" dirty="0"/>
          </a:p>
          <a:p>
            <a:r>
              <a:rPr lang="zh-CN" altLang="en-US" sz="1100" dirty="0"/>
              <a:t>在</a:t>
            </a:r>
            <a:r>
              <a:rPr lang="en-US" altLang="zh-CN" sz="1100" dirty="0"/>
              <a:t>SGF</a:t>
            </a:r>
            <a:r>
              <a:rPr lang="zh-CN" altLang="en-US" sz="1100" dirty="0"/>
              <a:t>任务上：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去掉</a:t>
            </a:r>
            <a:r>
              <a:rPr lang="en-US" altLang="zh-CN" sz="1100" dirty="0"/>
              <a:t>Morgan</a:t>
            </a:r>
            <a:r>
              <a:rPr lang="zh-CN" altLang="en-US" sz="1100" dirty="0"/>
              <a:t>分子指纹</a:t>
            </a:r>
            <a:endParaRPr lang="en-US" altLang="zh-CN" sz="1100" dirty="0"/>
          </a:p>
          <a:p>
            <a:r>
              <a:rPr lang="zh-CN" altLang="en-US" sz="1100" dirty="0"/>
              <a:t>倾向于下降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去掉</a:t>
            </a:r>
            <a:r>
              <a:rPr lang="en-US" altLang="zh-CN" sz="1100" dirty="0"/>
              <a:t>Avalon</a:t>
            </a:r>
            <a:r>
              <a:rPr lang="zh-CN" altLang="en-US" sz="1100" dirty="0"/>
              <a:t>基本不变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均去掉后呈现下降趋势</a:t>
            </a:r>
          </a:p>
        </p:txBody>
      </p:sp>
    </p:spTree>
    <p:extLst>
      <p:ext uri="{BB962C8B-B14F-4D97-AF65-F5344CB8AC3E}">
        <p14:creationId xmlns:p14="http://schemas.microsoft.com/office/powerpoint/2010/main" val="58307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4E63-835A-BD66-BAB2-B6DBEA275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D22A168-77A0-8144-5EFF-C130DBA470BC}"/>
              </a:ext>
            </a:extLst>
          </p:cNvPr>
          <p:cNvSpPr txBox="1"/>
          <p:nvPr/>
        </p:nvSpPr>
        <p:spPr>
          <a:xfrm>
            <a:off x="591265" y="309384"/>
            <a:ext cx="117634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SGF-LR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Morgan</a:t>
            </a:r>
            <a:r>
              <a:rPr lang="zh-CN" altLang="en-US" dirty="0"/>
              <a:t>后迁移效果上升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Avalon</a:t>
            </a:r>
            <a:r>
              <a:rPr lang="zh-CN" altLang="en-US" dirty="0"/>
              <a:t>后迁移效果有提升或者维持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（上述变化数值较小，</a:t>
            </a:r>
            <a:r>
              <a:rPr lang="en-US" altLang="zh-CN" dirty="0"/>
              <a:t>1-2%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AB6694-41D1-630D-F494-A4F2616B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22" y="3429000"/>
            <a:ext cx="3329501" cy="32961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F29B31-D80B-C43E-1A42-B7FCA7958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67" y="110984"/>
            <a:ext cx="3353267" cy="33180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513CFE-363C-ED5A-B481-59801EB28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404" y="135975"/>
            <a:ext cx="3329501" cy="32680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90285B6-D3E5-5DB7-CF78-F9AFEBD7F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487" y="3613887"/>
            <a:ext cx="3256547" cy="305521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15DBFB7-6284-D722-8695-04EE43E9B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542" y="1688028"/>
            <a:ext cx="3320716" cy="4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93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618-95C2-EE1B-2F55-70B783CED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7BD69A4-600C-FB8B-35DF-03BF10323EFB}"/>
              </a:ext>
            </a:extLst>
          </p:cNvPr>
          <p:cNvSpPr txBox="1"/>
          <p:nvPr/>
        </p:nvSpPr>
        <p:spPr>
          <a:xfrm>
            <a:off x="598140" y="316259"/>
            <a:ext cx="117634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SGF-RF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Morgan</a:t>
            </a:r>
            <a:r>
              <a:rPr lang="zh-CN" altLang="en-US" dirty="0"/>
              <a:t>后迁移效果上升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Avalon</a:t>
            </a:r>
            <a:r>
              <a:rPr lang="zh-CN" altLang="en-US" dirty="0"/>
              <a:t>后迁移效果有提升或者维持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去掉所有分子指纹后也微量提升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6E50D1-A70E-F553-B07F-CB292341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424" y="3429000"/>
            <a:ext cx="3446151" cy="34075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AA7A18-F5AB-EA0C-B3B1-DB506008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212" y="21461"/>
            <a:ext cx="3517161" cy="3429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12B1AB-9FEC-A3E4-A536-4D9CDD796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77" y="21461"/>
            <a:ext cx="3376161" cy="32822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6A9E9C-0BEF-D689-517C-C48E217CA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659" y="3581973"/>
            <a:ext cx="3370713" cy="311424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068549C-DA9E-C46C-7CA4-E0F3F215E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94" y="2007555"/>
            <a:ext cx="3233630" cy="48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4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534EB-0665-0C86-E1AB-192D838E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52BFD6-BE15-3403-41D9-3ECDF76A2855}"/>
              </a:ext>
            </a:extLst>
          </p:cNvPr>
          <p:cNvSpPr txBox="1"/>
          <p:nvPr/>
        </p:nvSpPr>
        <p:spPr>
          <a:xfrm>
            <a:off x="598141" y="316259"/>
            <a:ext cx="36507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SGF-XGB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Morgan</a:t>
            </a:r>
            <a:r>
              <a:rPr lang="zh-CN" altLang="en-US" dirty="0"/>
              <a:t>分子指纹变化较小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Avalon</a:t>
            </a:r>
            <a:r>
              <a:rPr lang="zh-CN" altLang="en-US" dirty="0"/>
              <a:t>变化较小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在特定迁移任务上去掉所有指纹为提升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4481F4-DCE7-C27C-116B-6CFF22D1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145" y="3429000"/>
            <a:ext cx="3848765" cy="35912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632583-C6D6-BDAF-9220-FCA45A3A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74" y="-1085"/>
            <a:ext cx="3759757" cy="33046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6BC7AE-B1C2-F5D7-5603-081E261C6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821" y="5366"/>
            <a:ext cx="3518734" cy="34236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B4B128-553F-C96C-232D-47D1E974E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532" y="3614481"/>
            <a:ext cx="3339699" cy="308947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996D5B-DC5A-36F8-9F64-A8CFA9BE3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17" y="2543819"/>
            <a:ext cx="2665281" cy="399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E875B-10C4-98FF-F307-25C2DF64F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F1D3421-BA92-C681-0479-DB5D29884297}"/>
              </a:ext>
            </a:extLst>
          </p:cNvPr>
          <p:cNvSpPr txBox="1"/>
          <p:nvPr/>
        </p:nvSpPr>
        <p:spPr>
          <a:xfrm>
            <a:off x="598140" y="316259"/>
            <a:ext cx="117634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去掉分子指纹后的迁移总结</a:t>
            </a:r>
            <a:endParaRPr lang="en-US" altLang="zh-CN" b="1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迁移效果分析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Morgan</a:t>
            </a:r>
            <a:r>
              <a:rPr lang="zh-CN" altLang="en-US" dirty="0"/>
              <a:t>：整体趋势为上升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Avalon</a:t>
            </a:r>
            <a:r>
              <a:rPr lang="zh-CN" altLang="en-US" dirty="0"/>
              <a:t>：整体趋势为保持稳定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去掉全部分子指纹：整体趋势是提高，并且大多和去掉</a:t>
            </a:r>
            <a:r>
              <a:rPr lang="en-US" altLang="zh-CN" u="sng" dirty="0"/>
              <a:t>Morgan</a:t>
            </a:r>
            <a:r>
              <a:rPr lang="zh-CN" altLang="en-US" dirty="0"/>
              <a:t>的迁移结果趋同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保留全部分子指纹：情况与去掉</a:t>
            </a:r>
            <a:r>
              <a:rPr lang="en-US" altLang="zh-CN" u="sng" dirty="0"/>
              <a:t>Avalon</a:t>
            </a:r>
            <a:r>
              <a:rPr lang="zh-CN" altLang="en-US" dirty="0"/>
              <a:t>趋同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544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B36D8-F453-4EC9-10F2-80989B35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8BC939-AEA0-6318-6E72-8A357DF191BD}"/>
              </a:ext>
            </a:extLst>
          </p:cNvPr>
          <p:cNvSpPr txBox="1"/>
          <p:nvPr/>
        </p:nvSpPr>
        <p:spPr>
          <a:xfrm>
            <a:off x="186775" y="144378"/>
            <a:ext cx="105259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OpenSans-Regular"/>
              </a:rPr>
              <a:t>CV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训练效果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输出稳定性热力图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OpenSans-Regular"/>
              </a:rPr>
              <a:t>SGF</a:t>
            </a:r>
            <a:r>
              <a:rPr lang="zh-CN" altLang="en-US" dirty="0">
                <a:solidFill>
                  <a:srgbClr val="333333"/>
                </a:solidFill>
                <a:latin typeface="OpenSans-Regular"/>
              </a:rPr>
              <a:t>任务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（参数均为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OpenSans-Regular"/>
              </a:rPr>
              <a:t>100</a:t>
            </a:r>
          </a:p>
          <a:p>
            <a:r>
              <a:rPr lang="zh-CN" altLang="en-US" dirty="0">
                <a:solidFill>
                  <a:srgbClr val="333333"/>
                </a:solidFill>
                <a:latin typeface="OpenSans-Regular"/>
              </a:rPr>
              <a:t>轮次后取均值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）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0A26AB-3DF7-29C2-7B56-2B29CB390589}"/>
              </a:ext>
            </a:extLst>
          </p:cNvPr>
          <p:cNvSpPr txBox="1"/>
          <p:nvPr/>
        </p:nvSpPr>
        <p:spPr>
          <a:xfrm>
            <a:off x="186775" y="2413191"/>
            <a:ext cx="1683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结论：</a:t>
            </a:r>
            <a:endParaRPr lang="en-US" altLang="zh-CN" sz="1100" dirty="0"/>
          </a:p>
          <a:p>
            <a:r>
              <a:rPr lang="zh-CN" altLang="en-US" sz="1100" dirty="0"/>
              <a:t>在</a:t>
            </a:r>
            <a:r>
              <a:rPr lang="en-US" altLang="zh-CN" sz="1100" dirty="0"/>
              <a:t>SGF</a:t>
            </a:r>
            <a:r>
              <a:rPr lang="zh-CN" altLang="en-US" sz="1100" dirty="0"/>
              <a:t>任务上：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去掉分子指纹，对于模型本身的预测稳定性影响不大</a:t>
            </a:r>
            <a:endParaRPr lang="en-US" altLang="zh-CN" sz="11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0B8E4C7-D2A2-8686-6362-A35F3A54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2" y="54638"/>
            <a:ext cx="9304418" cy="21346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4A5C97C-19D5-AA6F-80EC-96457BF95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79" y="2356409"/>
            <a:ext cx="9304421" cy="21346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9BFC210-2821-125D-036C-65F8C992E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81" y="4714962"/>
            <a:ext cx="9304419" cy="21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0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CD36B-4CC5-E1A1-C10B-8DD6922D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290049-F8C2-EDC5-5D53-5E47542A6B5B}"/>
              </a:ext>
            </a:extLst>
          </p:cNvPr>
          <p:cNvSpPr txBox="1"/>
          <p:nvPr/>
        </p:nvSpPr>
        <p:spPr>
          <a:xfrm>
            <a:off x="186775" y="144378"/>
            <a:ext cx="105259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OpenSans-Regular"/>
              </a:rPr>
              <a:t>CV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训练效果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性能热力图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OpenSans-Regular"/>
              </a:rPr>
              <a:t>SIF</a:t>
            </a:r>
            <a:r>
              <a:rPr lang="zh-CN" altLang="en-US" dirty="0">
                <a:solidFill>
                  <a:srgbClr val="333333"/>
                </a:solidFill>
                <a:latin typeface="OpenSans-Regular"/>
              </a:rPr>
              <a:t>任务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（参数均为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OpenSans-Regular"/>
              </a:rPr>
              <a:t>100</a:t>
            </a:r>
          </a:p>
          <a:p>
            <a:r>
              <a:rPr lang="zh-CN" altLang="en-US" dirty="0">
                <a:solidFill>
                  <a:srgbClr val="333333"/>
                </a:solidFill>
                <a:latin typeface="OpenSans-Regular"/>
              </a:rPr>
              <a:t>轮次后取均值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）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01A7FB-3108-BD6C-8F9F-9430BADF9588}"/>
              </a:ext>
            </a:extLst>
          </p:cNvPr>
          <p:cNvSpPr txBox="1"/>
          <p:nvPr/>
        </p:nvSpPr>
        <p:spPr>
          <a:xfrm>
            <a:off x="186775" y="2413191"/>
            <a:ext cx="168327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结论：</a:t>
            </a:r>
            <a:endParaRPr lang="en-US" altLang="zh-CN" sz="1100" dirty="0"/>
          </a:p>
          <a:p>
            <a:r>
              <a:rPr lang="zh-CN" altLang="en-US" sz="1100" dirty="0"/>
              <a:t>在</a:t>
            </a:r>
            <a:r>
              <a:rPr lang="en-US" altLang="zh-CN" sz="1100" dirty="0"/>
              <a:t>SIF</a:t>
            </a:r>
            <a:r>
              <a:rPr lang="zh-CN" altLang="en-US" sz="1100" dirty="0"/>
              <a:t>任务上：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去掉</a:t>
            </a:r>
            <a:r>
              <a:rPr lang="en-US" altLang="zh-CN" sz="1100" dirty="0"/>
              <a:t>Morgan</a:t>
            </a:r>
            <a:r>
              <a:rPr lang="zh-CN" altLang="en-US" sz="1100" dirty="0"/>
              <a:t>分子指纹</a:t>
            </a:r>
            <a:endParaRPr lang="en-US" altLang="zh-CN" sz="1100" dirty="0"/>
          </a:p>
          <a:p>
            <a:r>
              <a:rPr lang="zh-CN" altLang="en-US" sz="1100" dirty="0"/>
              <a:t>倾向于下降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去掉</a:t>
            </a:r>
            <a:r>
              <a:rPr lang="en-US" altLang="zh-CN" sz="1100" dirty="0"/>
              <a:t>Avalon</a:t>
            </a:r>
            <a:r>
              <a:rPr lang="zh-CN" altLang="en-US" sz="1100" dirty="0"/>
              <a:t>后呈现下降，但是下降程度较小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均去掉后呈现明显下降趋势</a:t>
            </a:r>
            <a:endParaRPr lang="en-US" altLang="zh-CN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2F4CE0-ADD0-889D-ADB3-39E5A6CF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490" y="-7947"/>
            <a:ext cx="9343382" cy="23076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73A991-5884-158E-4AE7-D714C5BF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10" y="2299694"/>
            <a:ext cx="9373790" cy="23151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914F24-3850-5163-0728-D4E3EB05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490" y="4537701"/>
            <a:ext cx="9394637" cy="23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CDBA7-2F69-79EB-D1C7-EB85349DA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DD1745-DB62-8890-B3BA-E80DB3B0D195}"/>
              </a:ext>
            </a:extLst>
          </p:cNvPr>
          <p:cNvSpPr txBox="1"/>
          <p:nvPr/>
        </p:nvSpPr>
        <p:spPr>
          <a:xfrm>
            <a:off x="186775" y="144378"/>
            <a:ext cx="105259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OpenSans-Regular"/>
              </a:rPr>
              <a:t>CV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训练效果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输出稳定性热力图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OpenSans-Regular"/>
              </a:rPr>
              <a:t>SIF</a:t>
            </a:r>
            <a:r>
              <a:rPr lang="zh-CN" altLang="en-US" dirty="0">
                <a:solidFill>
                  <a:srgbClr val="333333"/>
                </a:solidFill>
                <a:latin typeface="OpenSans-Regular"/>
              </a:rPr>
              <a:t>任务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（参数均为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OpenSans-Regular"/>
              </a:rPr>
              <a:t>100</a:t>
            </a:r>
          </a:p>
          <a:p>
            <a:r>
              <a:rPr lang="zh-CN" altLang="en-US" dirty="0">
                <a:solidFill>
                  <a:srgbClr val="333333"/>
                </a:solidFill>
                <a:latin typeface="OpenSans-Regular"/>
              </a:rPr>
              <a:t>轮次后取均值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OpenSans-Regular"/>
              </a:rPr>
              <a:t>）</a:t>
            </a:r>
            <a:endParaRPr lang="en-US" altLang="zh-CN" sz="1800" b="0" dirty="0">
              <a:solidFill>
                <a:srgbClr val="333333"/>
              </a:solidFill>
              <a:effectLst/>
              <a:latin typeface="OpenSans-Regular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894C27-2697-2780-9A58-8D213DE7CC2E}"/>
              </a:ext>
            </a:extLst>
          </p:cNvPr>
          <p:cNvSpPr txBox="1"/>
          <p:nvPr/>
        </p:nvSpPr>
        <p:spPr>
          <a:xfrm>
            <a:off x="186775" y="2413191"/>
            <a:ext cx="168327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结论：</a:t>
            </a:r>
            <a:endParaRPr lang="en-US" altLang="zh-CN" sz="1100" dirty="0"/>
          </a:p>
          <a:p>
            <a:r>
              <a:rPr lang="zh-CN" altLang="en-US" sz="1100" dirty="0"/>
              <a:t>在</a:t>
            </a:r>
            <a:r>
              <a:rPr lang="en-US" altLang="zh-CN" sz="1100" dirty="0"/>
              <a:t>SIF</a:t>
            </a:r>
            <a:r>
              <a:rPr lang="zh-CN" altLang="en-US" sz="1100" dirty="0"/>
              <a:t>任务上：</a:t>
            </a:r>
            <a:endParaRPr lang="en-US" altLang="zh-CN" sz="1100" dirty="0"/>
          </a:p>
          <a:p>
            <a:r>
              <a:rPr lang="zh-CN" altLang="en-US" sz="1100" dirty="0"/>
              <a:t>去掉分子指纹对整体稳定性影响不大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但是在</a:t>
            </a:r>
            <a:r>
              <a:rPr lang="en-US" altLang="zh-CN" sz="1100" b="1" dirty="0"/>
              <a:t>US9809623B2</a:t>
            </a:r>
            <a:r>
              <a:rPr lang="zh-CN" altLang="en-US" sz="1100" b="1" dirty="0"/>
              <a:t>上影响比较大，去掉分子指纹呈现出稳定性上升的情况</a:t>
            </a:r>
            <a:endParaRPr lang="en-US" altLang="zh-CN" sz="11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90D6ECC-791C-3750-98CE-4DB708D9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68" y="0"/>
            <a:ext cx="9208168" cy="22742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2C96A9-0567-0938-0741-BD0FDE0B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68" y="2349975"/>
            <a:ext cx="9232232" cy="22801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06B3DD8-9E1A-A50E-3478-67490F7B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216" y="4583755"/>
            <a:ext cx="9208168" cy="22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5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DC5DF0-21DF-1B75-6E5A-C44589C3A82C}"/>
              </a:ext>
            </a:extLst>
          </p:cNvPr>
          <p:cNvSpPr txBox="1"/>
          <p:nvPr/>
        </p:nvSpPr>
        <p:spPr>
          <a:xfrm>
            <a:off x="598140" y="316259"/>
            <a:ext cx="1176344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去掉分子指纹后的总结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性能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Morgan</a:t>
            </a:r>
            <a:r>
              <a:rPr lang="zh-CN" altLang="en-US" dirty="0"/>
              <a:t>分子指纹后呈现</a:t>
            </a:r>
            <a:r>
              <a:rPr lang="zh-CN" altLang="en-US" dirty="0">
                <a:solidFill>
                  <a:srgbClr val="FF0000"/>
                </a:solidFill>
              </a:rPr>
              <a:t>下降</a:t>
            </a:r>
            <a:r>
              <a:rPr lang="zh-CN" altLang="en-US" dirty="0"/>
              <a:t>趋势 （在</a:t>
            </a:r>
            <a:r>
              <a:rPr lang="en-US" altLang="zh-CN" dirty="0"/>
              <a:t>LR</a:t>
            </a:r>
            <a:r>
              <a:rPr lang="zh-CN" altLang="en-US" dirty="0"/>
              <a:t>模型上有一定提升）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Avalon</a:t>
            </a:r>
            <a:r>
              <a:rPr lang="zh-CN" altLang="en-US" dirty="0"/>
              <a:t>分子指纹后也呈现</a:t>
            </a:r>
            <a:r>
              <a:rPr lang="zh-CN" altLang="en-US" dirty="0">
                <a:solidFill>
                  <a:srgbClr val="FF0000"/>
                </a:solidFill>
              </a:rPr>
              <a:t>下降</a:t>
            </a:r>
            <a:r>
              <a:rPr lang="zh-CN" altLang="en-US" dirty="0"/>
              <a:t>趋势（下降趋势小于前者）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去掉所有分子指纹的内容后，</a:t>
            </a:r>
            <a:r>
              <a:rPr lang="zh-CN" altLang="en-US" dirty="0">
                <a:solidFill>
                  <a:srgbClr val="FF0000"/>
                </a:solidFill>
              </a:rPr>
              <a:t>下降</a:t>
            </a:r>
            <a:r>
              <a:rPr lang="zh-CN" altLang="en-US" dirty="0"/>
              <a:t>趋势十分明显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稳定性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去掉分子指纹后稳定性</a:t>
            </a:r>
            <a:r>
              <a:rPr lang="zh-CN" altLang="en-US" dirty="0">
                <a:solidFill>
                  <a:srgbClr val="FF0000"/>
                </a:solidFill>
              </a:rPr>
              <a:t>几乎无变化</a:t>
            </a:r>
            <a:r>
              <a:rPr lang="zh-CN" altLang="en-US" dirty="0"/>
              <a:t>，数据特征没有影响模型自身预测的稳定性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除了在</a:t>
            </a:r>
            <a:r>
              <a:rPr lang="en-US" altLang="zh-CN" u="sng" dirty="0"/>
              <a:t>US98096</a:t>
            </a:r>
            <a:r>
              <a:rPr lang="zh-CN" altLang="en-US" u="sng" dirty="0"/>
              <a:t>数据集</a:t>
            </a:r>
            <a:r>
              <a:rPr lang="zh-CN" altLang="en-US" dirty="0"/>
              <a:t>上变化奇怪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从任务角度分析：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>
                <a:solidFill>
                  <a:srgbClr val="FF0000"/>
                </a:solidFill>
              </a:rPr>
              <a:t>SIF</a:t>
            </a:r>
            <a:r>
              <a:rPr lang="zh-CN" altLang="en-US" dirty="0">
                <a:solidFill>
                  <a:srgbClr val="FF0000"/>
                </a:solidFill>
              </a:rPr>
              <a:t>任务</a:t>
            </a:r>
            <a:r>
              <a:rPr lang="zh-CN" altLang="en-US" dirty="0"/>
              <a:t>上，上述任务变化程度更明显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257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124E1C3-02C9-A86E-D5DA-3A4FFBDA7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64" y="3548213"/>
            <a:ext cx="10381534" cy="17595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72C807-4719-77CF-2F0E-D06F9964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66" y="1834881"/>
            <a:ext cx="10381534" cy="17595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BFF378-CFCC-C2E5-3899-D4BD77B6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465" y="98463"/>
            <a:ext cx="10381535" cy="17595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665CEC-9F31-5C2F-5721-C6C2FBF4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465" y="5171401"/>
            <a:ext cx="10381535" cy="175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6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E05DF-C696-A068-2933-2E3733930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731743-93A1-DB4E-7B1E-57832CAA3122}"/>
              </a:ext>
            </a:extLst>
          </p:cNvPr>
          <p:cNvSpPr txBox="1"/>
          <p:nvPr/>
        </p:nvSpPr>
        <p:spPr>
          <a:xfrm>
            <a:off x="199381" y="233757"/>
            <a:ext cx="4530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SIF-LR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Morgan</a:t>
            </a:r>
            <a:r>
              <a:rPr lang="zh-CN" altLang="en-US" dirty="0"/>
              <a:t>后迁移效果上升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</a:t>
            </a:r>
            <a:r>
              <a:rPr lang="en-US" altLang="zh-CN" dirty="0"/>
              <a:t>Avalon</a:t>
            </a:r>
            <a:r>
              <a:rPr lang="zh-CN" altLang="en-US" dirty="0"/>
              <a:t>后迁移效果有提升或者维持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782A04-6EB2-854B-5290-7B8347A7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275" y="0"/>
            <a:ext cx="3457206" cy="33125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40E6F0-79F9-3E5A-CA55-7E915F744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75" y="3429000"/>
            <a:ext cx="3548713" cy="3431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327AB-0750-FE5F-8C6C-174FC6824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988" y="0"/>
            <a:ext cx="3322252" cy="31866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237071-B5A4-9DE1-031B-A43636B53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490" y="3671351"/>
            <a:ext cx="3050750" cy="28273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D3795D1-0A80-2EE5-C086-D7A95A686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220" y="1949385"/>
            <a:ext cx="3027375" cy="45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1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624B-8A8C-4D28-CF44-BFC5CFF1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AA6DEC4-BA8C-0579-0FFE-6BD2193F1381}"/>
              </a:ext>
            </a:extLst>
          </p:cNvPr>
          <p:cNvSpPr txBox="1"/>
          <p:nvPr/>
        </p:nvSpPr>
        <p:spPr>
          <a:xfrm>
            <a:off x="578544" y="323134"/>
            <a:ext cx="117634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SIF-RF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去掉分子指纹影响较小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6100E2-F1B4-29E5-EF39-827360DF6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437" y="3592635"/>
            <a:ext cx="3319662" cy="31970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76ED33-15F0-5295-2969-C783CD13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85" y="35290"/>
            <a:ext cx="3376682" cy="33026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56B8196-A697-8CD3-C849-EDB76151C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005" y="68318"/>
            <a:ext cx="3376682" cy="33817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7E3D76-9566-DFB5-C1E1-92F45450B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647" y="3750962"/>
            <a:ext cx="3268340" cy="30717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AB7C585-3BD1-F4CC-A53D-B4C1BD80C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592" y="1608793"/>
            <a:ext cx="3141961" cy="47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CEA94-E281-8FC6-1299-4C36B76CA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66D5DA6-54D7-5A80-2CC1-095A5C63F8D4}"/>
              </a:ext>
            </a:extLst>
          </p:cNvPr>
          <p:cNvSpPr txBox="1"/>
          <p:nvPr/>
        </p:nvSpPr>
        <p:spPr>
          <a:xfrm>
            <a:off x="598140" y="316259"/>
            <a:ext cx="11763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SIF-XGB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去掉分子指纹后变化较小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F0FAF2-E761-CFC8-97AD-F2FF1040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326" y="3447574"/>
            <a:ext cx="3434242" cy="34104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5B5D97-2F0B-735A-C85D-97912AD03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360" y="48126"/>
            <a:ext cx="3327596" cy="32551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AB9D33-C9E2-A406-BB0F-BA402A851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326" y="48126"/>
            <a:ext cx="3434242" cy="34290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9CD5A7E-05A1-0000-8837-7BF553269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113" y="3663469"/>
            <a:ext cx="3327596" cy="307777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A80E2EC-24BF-8F8D-F10D-9E38C2712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84" y="1918177"/>
            <a:ext cx="2798201" cy="41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87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441</Words>
  <Application>Microsoft Office PowerPoint</Application>
  <PresentationFormat>宽屏</PresentationFormat>
  <Paragraphs>101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OpenSans-Regular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捷德 奥特曼</dc:creator>
  <cp:lastModifiedBy>捷德 奥特曼</cp:lastModifiedBy>
  <cp:revision>5</cp:revision>
  <dcterms:created xsi:type="dcterms:W3CDTF">2025-12-23T05:59:52Z</dcterms:created>
  <dcterms:modified xsi:type="dcterms:W3CDTF">2025-12-25T07:59:57Z</dcterms:modified>
</cp:coreProperties>
</file>